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889" r:id="rId1"/>
  </p:sldMasterIdLst>
  <p:notesMasterIdLst>
    <p:notesMasterId r:id="rId9"/>
  </p:notesMasterIdLst>
  <p:handoutMasterIdLst>
    <p:handoutMasterId r:id="rId10"/>
  </p:handoutMasterIdLst>
  <p:sldIdLst>
    <p:sldId id="1349" r:id="rId2"/>
    <p:sldId id="1378" r:id="rId3"/>
    <p:sldId id="1362" r:id="rId4"/>
    <p:sldId id="1363" r:id="rId5"/>
    <p:sldId id="1364" r:id="rId6"/>
    <p:sldId id="1392" r:id="rId7"/>
    <p:sldId id="1366" r:id="rId8"/>
  </p:sldIdLst>
  <p:sldSz cx="12599988" cy="864076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79191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58383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437574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916765" algn="l" rtl="0" fontAlgn="base">
      <a:spcBef>
        <a:spcPct val="0"/>
      </a:spcBef>
      <a:spcAft>
        <a:spcPct val="0"/>
      </a:spcAft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395957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875148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354339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833531" algn="l" defTabSz="958383" rtl="0" eaLnBrk="1" latinLnBrk="0" hangingPunct="1">
      <a:defRPr sz="2119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990" userDrawn="1">
          <p15:clr>
            <a:srgbClr val="A4A3A4"/>
          </p15:clr>
        </p15:guide>
        <p15:guide id="2" orient="horz" pos="1133" userDrawn="1">
          <p15:clr>
            <a:srgbClr val="A4A3A4"/>
          </p15:clr>
        </p15:guide>
        <p15:guide id="3" orient="horz" pos="4848" userDrawn="1">
          <p15:clr>
            <a:srgbClr val="A4A3A4"/>
          </p15:clr>
        </p15:guide>
        <p15:guide id="4" orient="horz" pos="436" userDrawn="1">
          <p15:clr>
            <a:srgbClr val="A4A3A4"/>
          </p15:clr>
        </p15:guide>
        <p15:guide id="5" orient="horz" pos="669" userDrawn="1">
          <p15:clr>
            <a:srgbClr val="A4A3A4"/>
          </p15:clr>
        </p15:guide>
        <p15:guide id="6" orient="horz" pos="1829" userDrawn="1">
          <p15:clr>
            <a:srgbClr val="A4A3A4"/>
          </p15:clr>
        </p15:guide>
        <p15:guide id="7" pos="229" userDrawn="1">
          <p15:clr>
            <a:srgbClr val="A4A3A4"/>
          </p15:clr>
        </p15:guide>
        <p15:guide id="8" pos="4673" userDrawn="1">
          <p15:clr>
            <a:srgbClr val="A4A3A4"/>
          </p15:clr>
        </p15:guide>
        <p15:guide id="9" pos="1626" userDrawn="1">
          <p15:clr>
            <a:srgbClr val="A4A3A4"/>
          </p15:clr>
        </p15:guide>
        <p15:guide id="10" pos="2799" userDrawn="1">
          <p15:clr>
            <a:srgbClr val="A4A3A4"/>
          </p15:clr>
        </p15:guide>
        <p15:guide id="11" pos="7720" userDrawn="1">
          <p15:clr>
            <a:srgbClr val="A4A3A4"/>
          </p15:clr>
        </p15:guide>
        <p15:guide id="12" pos="454" userDrawn="1">
          <p15:clr>
            <a:srgbClr val="A4A3A4"/>
          </p15:clr>
        </p15:guide>
        <p15:guide id="13" pos="929" userDrawn="1">
          <p15:clr>
            <a:srgbClr val="A4A3A4"/>
          </p15:clr>
        </p15:guide>
        <p15:guide id="14" pos="4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vova" initials="A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  <a:srgbClr val="E7F5FE"/>
    <a:srgbClr val="00A1DE"/>
    <a:srgbClr val="FCD7B9"/>
    <a:srgbClr val="3C8A2E"/>
    <a:srgbClr val="72C7E7"/>
    <a:srgbClr val="F5750B"/>
    <a:srgbClr val="FFFFFF"/>
    <a:srgbClr val="0070C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87209" autoAdjust="0"/>
  </p:normalViewPr>
  <p:slideViewPr>
    <p:cSldViewPr snapToGrid="0" showGuides="1">
      <p:cViewPr varScale="1">
        <p:scale>
          <a:sx n="93" d="100"/>
          <a:sy n="93" d="100"/>
        </p:scale>
        <p:origin x="1440" y="84"/>
      </p:cViewPr>
      <p:guideLst>
        <p:guide orient="horz" pos="2990"/>
        <p:guide orient="horz" pos="1133"/>
        <p:guide orient="horz" pos="4848"/>
        <p:guide orient="horz" pos="436"/>
        <p:guide orient="horz" pos="669"/>
        <p:guide orient="horz" pos="1829"/>
        <p:guide pos="229"/>
        <p:guide pos="4673"/>
        <p:guide pos="1626"/>
        <p:guide pos="2799"/>
        <p:guide pos="7720"/>
        <p:guide pos="454"/>
        <p:guide pos="929"/>
        <p:guide pos="4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-2580" y="-90"/>
      </p:cViewPr>
      <p:guideLst>
        <p:guide orient="horz" pos="3127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t" anchorCtr="0" compatLnSpc="1">
            <a:prstTxWarp prst="textNoShape">
              <a:avLst/>
            </a:prstTxWarp>
          </a:bodyPr>
          <a:lstStyle>
            <a:lvl1pPr defTabSz="627065">
              <a:defRPr sz="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78" y="1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t" anchorCtr="0" compatLnSpc="1">
            <a:prstTxWarp prst="textNoShape">
              <a:avLst/>
            </a:prstTxWarp>
          </a:bodyPr>
          <a:lstStyle>
            <a:lvl1pPr algn="r" defTabSz="627065">
              <a:defRPr sz="800"/>
            </a:lvl1pPr>
          </a:lstStyle>
          <a:p>
            <a:fld id="{42B58284-BD55-477D-829B-0D8B66B41141}" type="datetimeFigureOut">
              <a:rPr lang="en-US"/>
              <a:pPr/>
              <a:t>5/10/2016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8736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b" anchorCtr="0" compatLnSpc="1">
            <a:prstTxWarp prst="textNoShape">
              <a:avLst/>
            </a:prstTxWarp>
          </a:bodyPr>
          <a:lstStyle>
            <a:lvl1pPr defTabSz="627065">
              <a:defRPr sz="8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78" y="9428736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2650" tIns="31327" rIns="62650" bIns="31327" numCol="1" anchor="b" anchorCtr="0" compatLnSpc="1">
            <a:prstTxWarp prst="textNoShape">
              <a:avLst/>
            </a:prstTxWarp>
          </a:bodyPr>
          <a:lstStyle>
            <a:lvl1pPr algn="r" defTabSz="627065">
              <a:defRPr sz="800"/>
            </a:lvl1pPr>
          </a:lstStyle>
          <a:p>
            <a:fld id="{B000AF5B-B840-4C36-ABEB-C07F7C1C287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7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defTabSz="627065">
              <a:defRPr sz="1100"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1078" y="1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algn="r" defTabSz="627065">
              <a:defRPr sz="1100">
                <a:latin typeface="Calibri" pitchFamily="34" charset="0"/>
              </a:defRPr>
            </a:lvl1pPr>
          </a:lstStyle>
          <a:p>
            <a:fld id="{660D0E8B-676B-4AF2-96B6-20F8C726C38A}" type="datetimeFigureOut">
              <a:rPr lang="en-US"/>
              <a:pPr/>
              <a:t>5/10/2016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744538"/>
            <a:ext cx="542766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648" tIns="68827" rIns="137648" bIns="6882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143" y="4715157"/>
            <a:ext cx="5439391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28736"/>
            <a:ext cx="294659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defTabSz="627065">
              <a:defRPr sz="1100"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1078" y="9428736"/>
            <a:ext cx="294503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algn="r" defTabSz="627065">
              <a:defRPr sz="1100">
                <a:latin typeface="Calibri" pitchFamily="34" charset="0"/>
              </a:defRPr>
            </a:lvl1pPr>
          </a:lstStyle>
          <a:p>
            <a:fld id="{7712EFF2-E535-4F8D-9276-91B171A7836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248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1pPr>
    <a:lvl2pPr marL="778686" indent="-299495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2pPr>
    <a:lvl3pPr marL="1197978" indent="-239596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3pPr>
    <a:lvl4pPr marL="1677170" indent="-239596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4pPr>
    <a:lvl5pPr marL="2156361" indent="-239596" algn="l" rtl="0" eaLnBrk="0" fontAlgn="base" hangingPunct="0">
      <a:spcBef>
        <a:spcPct val="30000"/>
      </a:spcBef>
      <a:spcAft>
        <a:spcPct val="0"/>
      </a:spcAft>
      <a:defRPr sz="1227" kern="1200">
        <a:solidFill>
          <a:schemeClr val="tx1"/>
        </a:solidFill>
        <a:latin typeface="+mn-lt"/>
        <a:ea typeface="+mn-ea"/>
        <a:cs typeface="+mn-cs"/>
      </a:defRPr>
    </a:lvl5pPr>
    <a:lvl6pPr marL="2395957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6pPr>
    <a:lvl7pPr marL="2875148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7pPr>
    <a:lvl8pPr marL="3354339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8pPr>
    <a:lvl9pPr marL="3833531" algn="l" defTabSz="958383" rtl="0" eaLnBrk="1" latinLnBrk="0" hangingPunct="1">
      <a:defRPr sz="12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299374" y="3243722"/>
            <a:ext cx="10001242" cy="215332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lang="en-US" sz="3200" b="1" kern="1200" dirty="0" smtClean="0">
                <a:solidFill>
                  <a:srgbClr val="5B9BD5">
                    <a:lumMod val="50000"/>
                  </a:srgbClr>
                </a:solidFill>
                <a:latin typeface="Calibri"/>
                <a:ea typeface="+mn-ea"/>
                <a:cs typeface="+mn-cs"/>
              </a:defRPr>
            </a:lvl1pPr>
          </a:lstStyle>
          <a:p>
            <a:pPr marL="0" lvl="0" algn="ctr" defTabSz="1163111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/>
          <a:srcRect l="2083" t="12026" r="15209" b="51231"/>
          <a:stretch/>
        </p:blipFill>
        <p:spPr>
          <a:xfrm>
            <a:off x="0" y="-4926"/>
            <a:ext cx="12599988" cy="266710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1866933" y="8257871"/>
            <a:ext cx="387770" cy="18174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1093324" rtl="0" eaLnBrk="1" fontAlgn="base" latinLnBrk="0" hangingPunct="1">
              <a:lnSpc>
                <a:spcPts val="1434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747F3F-2E8A-4EAB-A46A-01A88D87E637}" type="slidenum">
              <a:rPr kumimoji="0" lang="en-US" sz="1272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1093324" rtl="0" eaLnBrk="1" fontAlgn="base" latinLnBrk="0" hangingPunct="1">
                <a:lnSpc>
                  <a:spcPts val="1434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72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3427288" y="152402"/>
            <a:ext cx="8827415" cy="6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>
              <a:lnSpc>
                <a:spcPct val="100000"/>
              </a:lnSpc>
              <a:defRPr lang="en-US" sz="2400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marL="0" lvl="0" defTabSz="1163111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1350" y="1062099"/>
            <a:ext cx="11903353" cy="7257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242962" indent="0">
              <a:buNone/>
              <a:defRPr>
                <a:solidFill>
                  <a:schemeClr val="tx1"/>
                </a:solidFill>
              </a:defRPr>
            </a:lvl3pPr>
            <a:lvl4pPr marL="476432" indent="0">
              <a:buNone/>
              <a:defRPr>
                <a:solidFill>
                  <a:schemeClr val="tx1"/>
                </a:solidFill>
              </a:defRPr>
            </a:lvl4pPr>
            <a:lvl5pPr marL="719391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/>
          <a:srcRect l="2083" t="12026" r="15209" b="51231"/>
          <a:stretch/>
        </p:blipFill>
        <p:spPr>
          <a:xfrm>
            <a:off x="1" y="-4926"/>
            <a:ext cx="3427287" cy="85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189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21" userDrawn="1">
          <p15:clr>
            <a:srgbClr val="FBAE40"/>
          </p15:clr>
        </p15:guide>
        <p15:guide id="2" pos="396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" y="2059367"/>
            <a:ext cx="12599986" cy="4134370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118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886287" y="2059367"/>
            <a:ext cx="8827415" cy="4134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ctr">
              <a:lnSpc>
                <a:spcPct val="100000"/>
              </a:lnSpc>
              <a:defRPr lang="en-US" sz="320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n-ea"/>
                <a:cs typeface="+mn-cs"/>
              </a:defRPr>
            </a:lvl1pPr>
          </a:lstStyle>
          <a:p>
            <a:pPr marL="0" lvl="0" defTabSz="1163111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/>
          <a:srcRect l="2083" t="12026" r="15209" b="51231"/>
          <a:stretch/>
        </p:blipFill>
        <p:spPr>
          <a:xfrm>
            <a:off x="1" y="-4926"/>
            <a:ext cx="3427287" cy="85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09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21" userDrawn="1">
          <p15:clr>
            <a:srgbClr val="FBAE40"/>
          </p15:clr>
        </p15:guide>
        <p15:guide id="2" pos="396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20" r:id="rId2"/>
    <p:sldLayoutId id="2147483921" r:id="rId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2pPr>
      <a:lvl3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3pPr>
      <a:lvl4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4pPr>
      <a:lvl5pPr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5pPr>
      <a:lvl6pPr marL="546662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6pPr>
      <a:lvl7pPr marL="1093324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7pPr>
      <a:lvl8pPr marL="1639986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8pPr>
      <a:lvl9pPr marL="2186649" algn="l" defTabSz="1218602" rtl="0" fontAlgn="base">
        <a:lnSpc>
          <a:spcPts val="4066"/>
        </a:lnSpc>
        <a:spcBef>
          <a:spcPct val="0"/>
        </a:spcBef>
        <a:spcAft>
          <a:spcPct val="0"/>
        </a:spcAft>
        <a:defRPr sz="2926" b="1">
          <a:solidFill>
            <a:schemeClr val="tx1"/>
          </a:solidFill>
          <a:latin typeface="Arial" pitchFamily="34" charset="0"/>
        </a:defRPr>
      </a:lvl9pPr>
    </p:titleStyle>
    <p:bodyStyle>
      <a:lvl1pPr marL="457450" indent="-457450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•"/>
        <a:defRPr sz="1272">
          <a:solidFill>
            <a:schemeClr val="tx1"/>
          </a:solidFill>
          <a:latin typeface="+mn-lt"/>
          <a:ea typeface="+mn-ea"/>
          <a:cs typeface="+mn-cs"/>
        </a:defRPr>
      </a:lvl1pPr>
      <a:lvl2pPr marL="242962" indent="-242962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•"/>
        <a:defRPr sz="1272">
          <a:solidFill>
            <a:schemeClr val="tx1"/>
          </a:solidFill>
          <a:latin typeface="+mn-lt"/>
        </a:defRPr>
      </a:lvl2pPr>
      <a:lvl3pPr marL="476432" indent="-233471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272">
          <a:solidFill>
            <a:schemeClr val="tx1"/>
          </a:solidFill>
          <a:latin typeface="+mn-lt"/>
        </a:defRPr>
      </a:lvl3pPr>
      <a:lvl4pPr marL="719392" indent="-242962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•"/>
        <a:defRPr sz="1145">
          <a:solidFill>
            <a:schemeClr val="tx1"/>
          </a:solidFill>
          <a:latin typeface="+mn-lt"/>
        </a:defRPr>
      </a:lvl4pPr>
      <a:lvl5pPr marL="949067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5pPr>
      <a:lvl6pPr marL="1495728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6pPr>
      <a:lvl7pPr marL="2042391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7pPr>
      <a:lvl8pPr marL="2589053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8pPr>
      <a:lvl9pPr marL="3135713" indent="-229675" algn="l" defTabSz="1218602" rtl="0" fontAlgn="base">
        <a:spcBef>
          <a:spcPct val="0"/>
        </a:spcBef>
        <a:spcAft>
          <a:spcPts val="359"/>
        </a:spcAft>
        <a:buFont typeface="Arial" pitchFamily="34" charset="0"/>
        <a:buChar char="‒"/>
        <a:defRPr sz="114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1pPr>
      <a:lvl2pPr marL="546662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2pPr>
      <a:lvl3pPr marL="1093324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3pPr>
      <a:lvl4pPr marL="1639986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4pPr>
      <a:lvl5pPr marL="2186649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5pPr>
      <a:lvl6pPr marL="2733311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6pPr>
      <a:lvl7pPr marL="3279973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7pPr>
      <a:lvl8pPr marL="3826635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8pPr>
      <a:lvl9pPr marL="4373297" algn="l" defTabSz="1093324" rtl="0" eaLnBrk="1" latinLnBrk="0" hangingPunct="1">
        <a:defRPr sz="21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corpmsp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Финансовая поддержка субъектов МСП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299376" y="7168450"/>
            <a:ext cx="10001242" cy="52775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lang="en-US" sz="3200" b="1" kern="1200" dirty="0" smtClean="0">
                <a:solidFill>
                  <a:srgbClr val="5B9BD5">
                    <a:lumMod val="50000"/>
                  </a:srgbClr>
                </a:solidFill>
                <a:latin typeface="Calibri"/>
                <a:ea typeface="+mn-ea"/>
                <a:cs typeface="+mn-cs"/>
              </a:defRPr>
            </a:lvl1pPr>
            <a:lvl2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78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57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40035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714" algn="l" defTabSz="1218638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2000" dirty="0"/>
              <a:t>Москва, 2016 г.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49600" y="0"/>
            <a:ext cx="9450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50870" algn="r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50870" algn="r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письму АО «Корпорация «МСП»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50870" algn="r"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ru-RU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474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Программа </a:t>
            </a:r>
            <a:r>
              <a:rPr lang="ru-RU" dirty="0"/>
              <a:t>стимулирования кредитования </a:t>
            </a:r>
            <a:br>
              <a:rPr lang="ru-RU" dirty="0"/>
            </a:br>
            <a:r>
              <a:rPr lang="ru-RU" dirty="0"/>
              <a:t>субъектов малого и среднего предпринимательства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«ПРОГРАММА 6,5»</a:t>
            </a:r>
          </a:p>
        </p:txBody>
      </p:sp>
    </p:spTree>
    <p:extLst>
      <p:ext uri="{BB962C8B-B14F-4D97-AF65-F5344CB8AC3E}">
        <p14:creationId xmlns:p14="http://schemas.microsoft.com/office/powerpoint/2010/main" val="324682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0" y="152402"/>
            <a:ext cx="8597103" cy="698685"/>
          </a:xfrm>
        </p:spPr>
        <p:txBody>
          <a:bodyPr/>
          <a:lstStyle/>
          <a:p>
            <a:r>
              <a:rPr lang="ru-RU" dirty="0"/>
              <a:t>Условия Программы 6,5 % и </a:t>
            </a:r>
            <a:r>
              <a:rPr lang="ru-RU" dirty="0" smtClean="0"/>
              <a:t>уполномоченные банки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70506" y="1942349"/>
            <a:ext cx="11884196" cy="3664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marR="0" lvl="0" indent="-1778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Процентная ставка -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11 %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для субъектов малого предпринимательства и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10 %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- для субъектов среднего предпринимательства</a:t>
            </a:r>
          </a:p>
          <a:p>
            <a:pPr marL="177800" marR="0" lvl="0" indent="-1778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Срок льготного фондирования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до 3 лет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(срок кредита может превышать срок льготного фондирования)</a:t>
            </a:r>
          </a:p>
          <a:p>
            <a:pPr marL="177800" marR="0" lvl="0" indent="-1778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Проекты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приоритетных отраслей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 </a:t>
            </a:r>
          </a:p>
          <a:p>
            <a:pPr marL="444500" marR="0" lvl="0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Сельское хозяйство/ предоставление услуг в этой области</a:t>
            </a:r>
          </a:p>
          <a:p>
            <a:pPr marL="444500" marR="0" lvl="0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Обрабатывающее производство, в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т.ч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 производство пищевых продуктов, первичная и последующая переработка с/х продуктов</a:t>
            </a:r>
          </a:p>
          <a:p>
            <a:pPr marL="444500" marR="0" lvl="0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Производство и распределение электроэнергии, газа и воды</a:t>
            </a:r>
          </a:p>
          <a:p>
            <a:pPr marL="444500" marR="0" lvl="0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Строительство, транспорт и связь</a:t>
            </a:r>
          </a:p>
          <a:p>
            <a:pPr marL="444500" lvl="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 smtClean="0">
                <a:solidFill>
                  <a:prstClr val="black"/>
                </a:solidFill>
                <a:latin typeface="+mj-lt"/>
                <a:cs typeface="+mn-cs"/>
              </a:rPr>
              <a:t>Внутренний туризм</a:t>
            </a:r>
          </a:p>
          <a:p>
            <a:pPr marL="444500" lvl="0" indent="-285750" defTabSz="457200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ru-RU" sz="1600" dirty="0" smtClean="0">
                <a:solidFill>
                  <a:prstClr val="black"/>
                </a:solidFill>
                <a:latin typeface="+mj-lt"/>
                <a:cs typeface="+mn-cs"/>
              </a:rPr>
              <a:t>Высокотехнологичные проекты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77800" marR="0" lvl="0" indent="-177800" algn="l" defTabSz="457200" rtl="0" eaLnBrk="1" fontAlgn="auto" latinLnBrk="0" hangingPunct="1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Размер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кредита: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от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50 млн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рублей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до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 млрд рублей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(общий кредитный лимит на заемщика - до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4 млрд рублей)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2" name="Текст 2"/>
          <p:cNvSpPr txBox="1">
            <a:spLocks/>
          </p:cNvSpPr>
          <p:nvPr/>
        </p:nvSpPr>
        <p:spPr>
          <a:xfrm>
            <a:off x="370506" y="1019790"/>
            <a:ext cx="11884197" cy="725733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2pPr>
            <a:lvl3pPr marL="24296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3pPr>
            <a:lvl4pPr marL="47643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4pPr>
            <a:lvl5pPr marL="719391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5pPr>
            <a:lvl6pPr marL="1495728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6pPr>
            <a:lvl7pPr marL="2042391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7pPr>
            <a:lvl8pPr marL="258905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8pPr>
            <a:lvl9pPr marL="313571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9pPr>
          </a:lstStyle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b="1" kern="0" dirty="0"/>
              <a:t>Ключевые условия Программы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63538" y="1794431"/>
            <a:ext cx="118911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Текст 2"/>
          <p:cNvSpPr txBox="1">
            <a:spLocks/>
          </p:cNvSpPr>
          <p:nvPr/>
        </p:nvSpPr>
        <p:spPr>
          <a:xfrm>
            <a:off x="370506" y="5304542"/>
            <a:ext cx="11884197" cy="725733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2pPr>
            <a:lvl3pPr marL="24296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272">
                <a:solidFill>
                  <a:schemeClr val="tx1"/>
                </a:solidFill>
                <a:latin typeface="+mn-lt"/>
              </a:defRPr>
            </a:lvl3pPr>
            <a:lvl4pPr marL="476432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4pPr>
            <a:lvl5pPr marL="719391" indent="0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None/>
              <a:defRPr sz="1145">
                <a:solidFill>
                  <a:schemeClr val="tx1"/>
                </a:solidFill>
                <a:latin typeface="+mn-lt"/>
              </a:defRPr>
            </a:lvl5pPr>
            <a:lvl6pPr marL="1495728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6pPr>
            <a:lvl7pPr marL="2042391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7pPr>
            <a:lvl8pPr marL="258905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8pPr>
            <a:lvl9pPr marL="3135713" indent="-229675" algn="l" defTabSz="1218602" rtl="0" fontAlgn="base">
              <a:spcBef>
                <a:spcPct val="0"/>
              </a:spcBef>
              <a:spcAft>
                <a:spcPts val="359"/>
              </a:spcAft>
              <a:buFont typeface="Arial" pitchFamily="34" charset="0"/>
              <a:buChar char="‒"/>
              <a:defRPr sz="1145">
                <a:solidFill>
                  <a:schemeClr val="tx1"/>
                </a:solidFill>
                <a:latin typeface="+mn-lt"/>
              </a:defRPr>
            </a:lvl9pPr>
          </a:lstStyle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b="1" kern="0" dirty="0"/>
              <a:t>Уполномоченные банки Корпорации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363538" y="6079183"/>
            <a:ext cx="118911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Группа 47"/>
          <p:cNvGrpSpPr/>
          <p:nvPr/>
        </p:nvGrpSpPr>
        <p:grpSpPr>
          <a:xfrm>
            <a:off x="660804" y="6112140"/>
            <a:ext cx="11416896" cy="1934633"/>
            <a:chOff x="541245" y="6476168"/>
            <a:chExt cx="7544837" cy="1278499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6408" y="6652246"/>
              <a:ext cx="958195" cy="384581"/>
            </a:xfrm>
            <a:prstGeom prst="rect">
              <a:avLst/>
            </a:prstGeom>
          </p:spPr>
        </p:pic>
        <p:pic>
          <p:nvPicPr>
            <p:cNvPr id="37" name="Рисунок 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2712" y="7220332"/>
              <a:ext cx="914808" cy="306460"/>
            </a:xfrm>
            <a:prstGeom prst="rect">
              <a:avLst/>
            </a:prstGeom>
          </p:spPr>
        </p:pic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5591" y="7130246"/>
              <a:ext cx="1248841" cy="624421"/>
            </a:xfrm>
            <a:prstGeom prst="rect">
              <a:avLst/>
            </a:prstGeom>
          </p:spPr>
        </p:pic>
        <p:pic>
          <p:nvPicPr>
            <p:cNvPr id="39" name="Рисунок 3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671" b="30292"/>
            <a:stretch/>
          </p:blipFill>
          <p:spPr>
            <a:xfrm>
              <a:off x="4830707" y="6476168"/>
              <a:ext cx="1333861" cy="444947"/>
            </a:xfrm>
            <a:prstGeom prst="rect">
              <a:avLst/>
            </a:prstGeom>
          </p:spPr>
        </p:pic>
        <p:pic>
          <p:nvPicPr>
            <p:cNvPr id="40" name="Рисунок 3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5660" y="7295042"/>
              <a:ext cx="1087332" cy="294830"/>
            </a:xfrm>
            <a:prstGeom prst="rect">
              <a:avLst/>
            </a:prstGeom>
          </p:spPr>
        </p:pic>
        <p:pic>
          <p:nvPicPr>
            <p:cNvPr id="41" name="Рисунок 4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449" y="7057771"/>
              <a:ext cx="928501" cy="464250"/>
            </a:xfrm>
            <a:prstGeom prst="rect">
              <a:avLst/>
            </a:prstGeom>
          </p:spPr>
        </p:pic>
        <p:pic>
          <p:nvPicPr>
            <p:cNvPr id="42" name="Рисунок 4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0777" y="7184321"/>
              <a:ext cx="1127619" cy="233042"/>
            </a:xfrm>
            <a:prstGeom prst="rect">
              <a:avLst/>
            </a:prstGeom>
          </p:spPr>
        </p:pic>
        <p:pic>
          <p:nvPicPr>
            <p:cNvPr id="43" name="Рисунок 42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230036" y="6892882"/>
              <a:ext cx="1389565" cy="368573"/>
            </a:xfrm>
            <a:prstGeom prst="rect">
              <a:avLst/>
            </a:prstGeom>
          </p:spPr>
        </p:pic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5352" y="6561169"/>
              <a:ext cx="580730" cy="580730"/>
            </a:xfrm>
            <a:prstGeom prst="rect">
              <a:avLst/>
            </a:prstGeom>
          </p:spPr>
        </p:pic>
        <p:pic>
          <p:nvPicPr>
            <p:cNvPr id="45" name="Рисунок 44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536" b="24288"/>
            <a:stretch/>
          </p:blipFill>
          <p:spPr>
            <a:xfrm>
              <a:off x="3154100" y="6584461"/>
              <a:ext cx="966617" cy="443806"/>
            </a:xfrm>
            <a:prstGeom prst="rect">
              <a:avLst/>
            </a:prstGeom>
          </p:spPr>
        </p:pic>
        <p:pic>
          <p:nvPicPr>
            <p:cNvPr id="46" name="Рисунок 45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816457" y="6964475"/>
              <a:ext cx="1350345" cy="268490"/>
            </a:xfrm>
            <a:prstGeom prst="rect">
              <a:avLst/>
            </a:prstGeom>
          </p:spPr>
        </p:pic>
        <p:pic>
          <p:nvPicPr>
            <p:cNvPr id="47" name="Picture 2" descr="F:\logo-sberbank.png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541245" y="6594371"/>
              <a:ext cx="1076647" cy="26916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7331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8390" y="152402"/>
            <a:ext cx="8686313" cy="698685"/>
          </a:xfrm>
        </p:spPr>
        <p:txBody>
          <a:bodyPr/>
          <a:lstStyle/>
          <a:p>
            <a:r>
              <a:rPr lang="ru-RU" dirty="0"/>
              <a:t>Базовые требования к условиям кредитования конечных </a:t>
            </a:r>
            <a:r>
              <a:rPr lang="ru-RU" dirty="0" smtClean="0"/>
              <a:t>заемщиков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61303"/>
              </p:ext>
            </p:extLst>
          </p:nvPr>
        </p:nvGraphicFramePr>
        <p:xfrm>
          <a:off x="351349" y="1231901"/>
          <a:ext cx="11903353" cy="6787132"/>
        </p:xfrm>
        <a:graphic>
          <a:graphicData uri="http://schemas.openxmlformats.org/drawingml/2006/table">
            <a:tbl>
              <a:tblPr firstRow="1" bandRow="1"/>
              <a:tblGrid>
                <a:gridCol w="22131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901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10628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Целевое использование кредитов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Инвестиционные цели - финансирование мероприятий по приобретению основных средств, модернизации и реконструкции производства, запуску новых проектов/производств. Допускается финансирование текущих расходов, связанных с реализацией инвестиционного проекта (не более 30% от совокупной величины инвестиционных кредитов)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Пополнение оборотных средств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 кредита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менее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млн. рублей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и не более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млрд. рублей</a:t>
                      </a:r>
                      <a:endParaRPr lang="ru-RU" sz="1200" b="0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Общий размер кредитных средств, привлеченных одним конечным заемщиком в рамках Программы не может превышать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млрд. рублей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Форма кредитования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Кредит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Невозобновляемая кредитная линия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Возобновляемая кредитная линия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Сроки кредитования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усмотрение Уполномоченного банка (кредит может быть предоставлен на срок более 3 лет, при этом срок льготного фондирования по Программе не должен превышать 3 года)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10628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Доля финансирования инвестиционного проекта за счет заемных средств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более  80% 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для инвестиционных кредитов в размере более 500 млн. рублей и инвестиционных кредитов независимо от размера кредита, погашение основного долга по которым предусматривается за счет денежного потока, производимого за счет реализации цели кредитования без учета доходов от текущей деятельности конечного заемщика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ограничений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для прочих инвестиционных проектов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15351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Требования к инвестиционным проектам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инвестиционных кредитов в размере более 500 млн. рублей и инвестиционных кредитов независимо от размера кредита, погашение основного долга по которым предусматривается за счет денежного потока, производимого за счет реализации цели кредитования без учета доходов от текущей деятельности конечного заемщика: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lvl="0" indent="-171450" algn="l">
                        <a:spcBef>
                          <a:spcPts val="30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чистая приведенная стоимость инвестиционного проекта является положительной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lvl="0" indent="-171450" algn="l">
                        <a:spcBef>
                          <a:spcPts val="300"/>
                        </a:spcBef>
                        <a:buFont typeface="Courier New" panose="02070309020205020404" pitchFamily="49" charset="0"/>
                        <a:buChar char="o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внутренняя норма рентабельности превышает выбранную ставку дисконтирования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прочих инвестиционных проектов требования не устанавливаются</a:t>
                      </a:r>
                      <a:endParaRPr lang="ru-RU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7713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Процентные ставки по кредитам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Конечная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ставка для заемщиков субъектов 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малого бизнеса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11%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среднего бизнеса -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</a:t>
                      </a:r>
                      <a:endParaRPr lang="ru-RU" sz="1200" b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 выше уровня процентной ставки, установленной Банком России по кредитам Банка России (6,5%), обеспеченным поручительствами Корпорации, предоставляемым уполномоченным банкам, увеличенной на размер комиссионного вознаграждения Корпорации (0,5%) при предоставлении поручительства Корпорации за уполномоченные банки перед Банком России, плюс 3,0 % годовых (при условии, что конечным заемщиком является субъект среднего предпринимательства) или 4,0 % годовых </a:t>
                      </a:r>
                      <a:br>
                        <a:rPr lang="ru-RU" sz="12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(при условии, что конечным заемщиком является субъект малого предпринимательства).</a:t>
                      </a:r>
                      <a:endParaRPr lang="ru-RU" sz="12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9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9541" y="152402"/>
            <a:ext cx="8675162" cy="698685"/>
          </a:xfrm>
        </p:spPr>
        <p:txBody>
          <a:bodyPr/>
          <a:lstStyle/>
          <a:p>
            <a:r>
              <a:rPr lang="ru-RU" dirty="0"/>
              <a:t>Базовые требования к конечным заемщикам</a:t>
            </a:r>
            <a:r>
              <a:rPr lang="ru-RU" dirty="0" smtClean="0"/>
              <a:t>*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1347" y="7885815"/>
            <a:ext cx="114938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Уполномоченные 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банки вправе установить дополнительные критерии приемлемости инвестиционных проектов, в том числе дополнительные требования к конечным заемщикам</a:t>
            </a:r>
          </a:p>
          <a:p>
            <a:pPr algn="just"/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  Перечень 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утверждается Министерством финансов Российской Федерации</a:t>
            </a:r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*** 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Показатель рассчитывается в соответствии с Методикой, являющейся приложением к Регламенту взаимодействия Корпорации и банков при реализации Программы. </a:t>
            </a:r>
            <a:endParaRPr lang="ru-RU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931586"/>
              </p:ext>
            </p:extLst>
          </p:nvPr>
        </p:nvGraphicFramePr>
        <p:xfrm>
          <a:off x="351349" y="1231901"/>
          <a:ext cx="11903353" cy="6621780"/>
        </p:xfrm>
        <a:graphic>
          <a:graphicData uri="http://schemas.openxmlformats.org/drawingml/2006/table">
            <a:tbl>
              <a:tblPr firstRow="1" bandRow="1"/>
              <a:tblGrid>
                <a:gridCol w="22236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6796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10628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допустимых (приоритетных) отраслей экономики по Программе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 хозяйство, включая производство сельскохозяйственной продукции, а также предоставление услуг в этой отрасли экономики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Обрабатывающее производство, в том числе производство пищевых продуктов, первичная и последующая (промышленная) переработка сельскохозяйственной продукции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Производство и распределение электроэнергии, газа и воды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Строительство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связь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Туристская деятельность и деятельность в области туристской индустрии в целях развития внутреннего туризма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Отрасли экономики, в которых реализуются приоритетные направления развития науки, технологий и техники в Российской Федерации, а также критические технологии Российской Федерации, перечень которых утвержден Указом Президента Российской Федерации от 07.07.2011 № 899 «Об утверждении приоритетных направлений развития науки, технологий и техники в Российской Федерации и перечня критических технологий Российской Федерации»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Нефинансовые требования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Конечный заемщик – субъект МСП, соответствующий требованиям Федерального закона от 24 июля 2007 года № 209-ФЗ «О развитии малого и среднего предпринимательства в Российской Федерации», с учетом ограничений, установленных частями 3 и 4 статьи 14 Закона о развитии МСП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Конечный заемщик должен быть зарегистрирован в статусе юридического лица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Конечный заемщик должен быть зарегистрирован на территории Российской Федерации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Юридическое лицо, являющееся контролирующим лицом конечного заемщика, не должно быть зарегистрировано в государстве или на территории, которые предоставляют льготный налоговый режим налогообложения и (или) не предусматривают раскрытие и предоставление информации при проведении финансовых операций (офшорные зоны)**. Данное требование распространяется на всю цепочку собственников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8266"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Финансовые требования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>
                      <a:lvl1pPr marL="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546678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093357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640035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186714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733393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3280072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826750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4373429" algn="l" defTabSz="1093357" rtl="0" eaLnBrk="1" latinLnBrk="0" hangingPunct="1">
                        <a:defRPr sz="2162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Отсутствие просроченной (неурегулированной) задолженности по налогам, сборам и иным обязательным платежам в бюджеты бюджетной системы Российской Федерации и в государственные внебюджетные фонды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Отсутствие возбужденного производства по делу о несостоятельности (банкротстве) в соответствии с законодательством Российской Федерации о несостоятельности (банкротстве)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Положительный финансовый результат по данным бухгалтерской отчетности за предыдущий календарный год (не применяется к специально созданным проектным компаниям (SPV)); Вновь созданное юридическое лицо представляет промежуточную или годовую бухгалтерскую отчетность за первый отчетный период, который определяется в соответствии с статьей 15 Федерального закона от 06.12.2011 № 402-ФЗ «О бухгалтерском учете»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Положительные чистые активы (не применяется к специально созданным проектным компаниям (SPV)</a:t>
                      </a:r>
                    </a:p>
                    <a:p>
                      <a:pPr marL="171450" lvl="0" indent="-171450" algn="l"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Показатель «Общий долг / Операционная прибыль» юридического лица (или группы компаний, если рассматриваемое юридическое лицо входит в группу компаний) не превышает 5***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50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9171" y="152402"/>
            <a:ext cx="8695532" cy="698685"/>
          </a:xfrm>
        </p:spPr>
        <p:txBody>
          <a:bodyPr/>
          <a:lstStyle/>
          <a:p>
            <a:r>
              <a:rPr lang="ru-RU" dirty="0"/>
              <a:t>Порядок получения Уполномоченным банком кредитов Банка </a:t>
            </a:r>
            <a:r>
              <a:rPr lang="ru-RU" dirty="0" smtClean="0"/>
              <a:t>России</a:t>
            </a:r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6327559" y="1541686"/>
            <a:ext cx="0" cy="6330459"/>
          </a:xfrm>
          <a:prstGeom prst="line">
            <a:avLst/>
          </a:prstGeom>
          <a:noFill/>
          <a:ln w="9525" cap="flat" cmpd="sng" algn="ctr">
            <a:solidFill>
              <a:srgbClr val="00A1DE"/>
            </a:solidFill>
            <a:prstDash val="solid"/>
          </a:ln>
          <a:effectLst/>
        </p:spPr>
      </p:cxnSp>
      <p:grpSp>
        <p:nvGrpSpPr>
          <p:cNvPr id="4" name="Группа 3"/>
          <p:cNvGrpSpPr/>
          <p:nvPr/>
        </p:nvGrpSpPr>
        <p:grpSpPr>
          <a:xfrm>
            <a:off x="6811857" y="1481039"/>
            <a:ext cx="5788131" cy="6360328"/>
            <a:chOff x="5686097" y="1481039"/>
            <a:chExt cx="6913891" cy="6360328"/>
          </a:xfrm>
        </p:grpSpPr>
        <p:sp>
          <p:nvSpPr>
            <p:cNvPr id="18" name="TextBox 17"/>
            <p:cNvSpPr txBox="1"/>
            <p:nvPr/>
          </p:nvSpPr>
          <p:spPr>
            <a:xfrm>
              <a:off x="5714477" y="1481039"/>
              <a:ext cx="688551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Уполномоченный Банк</a:t>
              </a: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предоставляет кредиты Конечным заемщикам с учетом требований Программы. Уполномоченный Банк самостоятельно осуществляют проверку соответствия Проектов и Конечных заемщиков требованиям Программы.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14477" y="2186796"/>
              <a:ext cx="6807287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Уполномоченный Банк</a:t>
              </a: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 предоставивший один либо несколько кредитов Конечным заемщикам, одновременно обращается в Банк России и Корпорацию с заявлениями на получение кредита Банка России и Поручительства Корпорации (с приложением необходимого комплекта документов).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Механизм получения кредитов Банка России аналогичен порядку, предусмотренному в Положении Банка России № 312-П для получения кредитов, обеспеченных поручительствами.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14477" y="3631217"/>
              <a:ext cx="6713894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Корпорация осуществляет проверку документов и не позднее 4-го рабочего дня с даты фактического поступления Заявления в Корпорацию уведомляет Уполномоченный банк об одном из следующих решений:</a:t>
              </a:r>
            </a:p>
            <a:p>
              <a:pPr marL="171450" marR="0" lvl="0" indent="-17145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о предоставлении Поручительства и направлении в Банк России подписанных со стороны Корпорации договоров поручительства;</a:t>
              </a:r>
            </a:p>
            <a:p>
              <a:pPr marL="171450" marR="0" lvl="0" indent="-17145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об отказе в предоставлении Поручительства.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Дополнительно Корпорация направляет в Уполномоченный банк уведомление о размере вознаграждения, необходимого к уплате Банком Корпорации за предоставленное Поручительство.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686098" y="6150726"/>
              <a:ext cx="6709331" cy="9387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Банк России</a:t>
              </a: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, в случае принятия Корпорацией положительного решения о предоставлении Поручительства, предоставляет кредит Уполномоченному банку в сроки, указанные в Заявлении на предоставление кредита (в Заявлении должна быть указана дата предоставления кредита Банка России, наступающая не раньше, чем через 5 рабочих и позднее, чем через 10 рабочих дней с даты фактического поступления Заявления в Корпорацию). </a:t>
              </a: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686097" y="7410480"/>
              <a:ext cx="683737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Уполномоченный банк </a:t>
              </a: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в течение 3-х рабочих дней с даты получения уведомления о размере вознаграждения осуществляет оплату вознаграждения.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712144" y="5444969"/>
              <a:ext cx="671316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Корпорация</a:t>
              </a:r>
              <a:r>
                <a:rPr kumimoji="0" lang="ru-RU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поручительства.</a:t>
              </a:r>
            </a:p>
          </p:txBody>
        </p:sp>
      </p:grpSp>
      <p:sp>
        <p:nvSpPr>
          <p:cNvPr id="74" name="Скругленный прямоугольник 73"/>
          <p:cNvSpPr/>
          <p:nvPr/>
        </p:nvSpPr>
        <p:spPr>
          <a:xfrm>
            <a:off x="2579332" y="4070585"/>
            <a:ext cx="2605750" cy="904800"/>
          </a:xfrm>
          <a:prstGeom prst="roundRect">
            <a:avLst>
              <a:gd name="adj" fmla="val 6507"/>
            </a:avLst>
          </a:prstGeom>
          <a:solidFill>
            <a:srgbClr val="E7F5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895350"/>
            <a:r>
              <a:rPr lang="ru-RU" sz="1400" b="1" dirty="0" smtClean="0">
                <a:solidFill>
                  <a:schemeClr val="tx1"/>
                </a:solidFill>
              </a:rPr>
              <a:t>Уполномоченный банк</a:t>
            </a:r>
            <a:endParaRPr lang="ru-RU" sz="1100" dirty="0">
              <a:solidFill>
                <a:schemeClr val="tx1"/>
              </a:solidFill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2459929" y="2277181"/>
            <a:ext cx="2681804" cy="727120"/>
            <a:chOff x="2157160" y="6383887"/>
            <a:chExt cx="2157585" cy="584988"/>
          </a:xfrm>
        </p:grpSpPr>
        <p:pic>
          <p:nvPicPr>
            <p:cNvPr id="77" name="Рисунок 76"/>
            <p:cNvPicPr>
              <a:picLocks noChangeAspect="1"/>
            </p:cNvPicPr>
            <p:nvPr/>
          </p:nvPicPr>
          <p:blipFill rotWithShape="1">
            <a:blip r:embed="rId2" cstate="print"/>
            <a:srcRect l="2083" t="12026" r="15209" b="51231"/>
            <a:stretch/>
          </p:blipFill>
          <p:spPr>
            <a:xfrm>
              <a:off x="2188611" y="6414476"/>
              <a:ext cx="2097226" cy="523810"/>
            </a:xfrm>
            <a:prstGeom prst="rect">
              <a:avLst/>
            </a:prstGeom>
          </p:spPr>
        </p:pic>
        <p:sp>
          <p:nvSpPr>
            <p:cNvPr id="78" name="Скругленный прямоугольник 77"/>
            <p:cNvSpPr/>
            <p:nvPr/>
          </p:nvSpPr>
          <p:spPr>
            <a:xfrm>
              <a:off x="2157160" y="6383887"/>
              <a:ext cx="2157585" cy="584988"/>
            </a:xfrm>
            <a:prstGeom prst="roundRect">
              <a:avLst>
                <a:gd name="adj" fmla="val 6507"/>
              </a:avLst>
            </a:prstGeom>
            <a:noFill/>
            <a:ln w="19050">
              <a:solidFill>
                <a:srgbClr val="1F4E79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1703388" algn="ctr">
                <a:tabLst>
                  <a:tab pos="1524000" algn="l"/>
                </a:tabLst>
              </a:pPr>
              <a:endParaRPr lang="ru-RU" sz="1100" b="1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428182" y="5229020"/>
            <a:ext cx="2605749" cy="904800"/>
            <a:chOff x="708483" y="2915947"/>
            <a:chExt cx="2096397" cy="727937"/>
          </a:xfrm>
        </p:grpSpPr>
        <p:sp>
          <p:nvSpPr>
            <p:cNvPr id="93" name="Скругленный прямоугольник 92"/>
            <p:cNvSpPr/>
            <p:nvPr/>
          </p:nvSpPr>
          <p:spPr>
            <a:xfrm>
              <a:off x="708483" y="2915947"/>
              <a:ext cx="2096397" cy="727937"/>
            </a:xfrm>
            <a:prstGeom prst="roundRect">
              <a:avLst>
                <a:gd name="adj" fmla="val 6507"/>
              </a:avLst>
            </a:prstGeom>
            <a:solidFill>
              <a:srgbClr val="1F4E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901700"/>
              <a:r>
                <a:rPr lang="ru-RU" sz="1400" b="1" dirty="0">
                  <a:solidFill>
                    <a:schemeClr val="bg1"/>
                  </a:solidFill>
                </a:rPr>
                <a:t>Конечные заемщики</a:t>
              </a:r>
            </a:p>
          </p:txBody>
        </p:sp>
        <p:sp>
          <p:nvSpPr>
            <p:cNvPr id="94" name="Freeform 25"/>
            <p:cNvSpPr>
              <a:spLocks noChangeAspect="1" noEditPoints="1"/>
            </p:cNvSpPr>
            <p:nvPr/>
          </p:nvSpPr>
          <p:spPr bwMode="auto">
            <a:xfrm>
              <a:off x="813328" y="3041733"/>
              <a:ext cx="541787" cy="476366"/>
            </a:xfrm>
            <a:custGeom>
              <a:avLst/>
              <a:gdLst/>
              <a:ahLst/>
              <a:cxnLst>
                <a:cxn ang="0">
                  <a:pos x="82" y="72"/>
                </a:cxn>
                <a:cxn ang="0">
                  <a:pos x="81" y="55"/>
                </a:cxn>
                <a:cxn ang="0">
                  <a:pos x="70" y="49"/>
                </a:cxn>
                <a:cxn ang="0">
                  <a:pos x="62" y="39"/>
                </a:cxn>
                <a:cxn ang="0">
                  <a:pos x="65" y="32"/>
                </a:cxn>
                <a:cxn ang="0">
                  <a:pos x="67" y="28"/>
                </a:cxn>
                <a:cxn ang="0">
                  <a:pos x="66" y="25"/>
                </a:cxn>
                <a:cxn ang="0">
                  <a:pos x="67" y="20"/>
                </a:cxn>
                <a:cxn ang="0">
                  <a:pos x="57" y="11"/>
                </a:cxn>
                <a:cxn ang="0">
                  <a:pos x="47" y="20"/>
                </a:cxn>
                <a:cxn ang="0">
                  <a:pos x="48" y="25"/>
                </a:cxn>
                <a:cxn ang="0">
                  <a:pos x="47" y="28"/>
                </a:cxn>
                <a:cxn ang="0">
                  <a:pos x="49" y="32"/>
                </a:cxn>
                <a:cxn ang="0">
                  <a:pos x="52" y="39"/>
                </a:cxn>
                <a:cxn ang="0">
                  <a:pos x="48" y="46"/>
                </a:cxn>
                <a:cxn ang="0">
                  <a:pos x="63" y="60"/>
                </a:cxn>
                <a:cxn ang="0">
                  <a:pos x="63" y="72"/>
                </a:cxn>
                <a:cxn ang="0">
                  <a:pos x="82" y="72"/>
                </a:cxn>
                <a:cxn ang="0">
                  <a:pos x="42" y="51"/>
                </a:cxn>
                <a:cxn ang="0">
                  <a:pos x="31" y="39"/>
                </a:cxn>
                <a:cxn ang="0">
                  <a:pos x="35" y="29"/>
                </a:cxn>
                <a:cxn ang="0">
                  <a:pos x="38" y="23"/>
                </a:cxn>
                <a:cxn ang="0">
                  <a:pos x="37" y="20"/>
                </a:cxn>
                <a:cxn ang="0">
                  <a:pos x="37" y="13"/>
                </a:cxn>
                <a:cxn ang="0">
                  <a:pos x="24" y="0"/>
                </a:cxn>
                <a:cxn ang="0">
                  <a:pos x="11" y="13"/>
                </a:cxn>
                <a:cxn ang="0">
                  <a:pos x="12" y="20"/>
                </a:cxn>
                <a:cxn ang="0">
                  <a:pos x="11" y="23"/>
                </a:cxn>
                <a:cxn ang="0">
                  <a:pos x="14" y="29"/>
                </a:cxn>
                <a:cxn ang="0">
                  <a:pos x="18" y="39"/>
                </a:cxn>
                <a:cxn ang="0">
                  <a:pos x="7" y="51"/>
                </a:cxn>
                <a:cxn ang="0">
                  <a:pos x="0" y="57"/>
                </a:cxn>
                <a:cxn ang="0">
                  <a:pos x="0" y="72"/>
                </a:cxn>
                <a:cxn ang="0">
                  <a:pos x="57" y="72"/>
                </a:cxn>
                <a:cxn ang="0">
                  <a:pos x="57" y="61"/>
                </a:cxn>
                <a:cxn ang="0">
                  <a:pos x="42" y="51"/>
                </a:cxn>
              </a:cxnLst>
              <a:rect l="0" t="0" r="r" b="b"/>
              <a:pathLst>
                <a:path w="82" h="72">
                  <a:moveTo>
                    <a:pt x="82" y="72"/>
                  </a:moveTo>
                  <a:cubicBezTo>
                    <a:pt x="82" y="72"/>
                    <a:pt x="82" y="57"/>
                    <a:pt x="81" y="55"/>
                  </a:cubicBezTo>
                  <a:cubicBezTo>
                    <a:pt x="79" y="53"/>
                    <a:pt x="76" y="51"/>
                    <a:pt x="70" y="49"/>
                  </a:cubicBezTo>
                  <a:cubicBezTo>
                    <a:pt x="64" y="46"/>
                    <a:pt x="62" y="44"/>
                    <a:pt x="62" y="39"/>
                  </a:cubicBezTo>
                  <a:cubicBezTo>
                    <a:pt x="62" y="37"/>
                    <a:pt x="64" y="37"/>
                    <a:pt x="65" y="32"/>
                  </a:cubicBezTo>
                  <a:cubicBezTo>
                    <a:pt x="65" y="30"/>
                    <a:pt x="67" y="32"/>
                    <a:pt x="67" y="28"/>
                  </a:cubicBezTo>
                  <a:cubicBezTo>
                    <a:pt x="67" y="26"/>
                    <a:pt x="66" y="25"/>
                    <a:pt x="66" y="25"/>
                  </a:cubicBezTo>
                  <a:cubicBezTo>
                    <a:pt x="66" y="25"/>
                    <a:pt x="67" y="22"/>
                    <a:pt x="67" y="20"/>
                  </a:cubicBezTo>
                  <a:cubicBezTo>
                    <a:pt x="67" y="18"/>
                    <a:pt x="65" y="11"/>
                    <a:pt x="57" y="11"/>
                  </a:cubicBezTo>
                  <a:cubicBezTo>
                    <a:pt x="49" y="11"/>
                    <a:pt x="47" y="18"/>
                    <a:pt x="47" y="20"/>
                  </a:cubicBezTo>
                  <a:cubicBezTo>
                    <a:pt x="47" y="22"/>
                    <a:pt x="48" y="25"/>
                    <a:pt x="48" y="25"/>
                  </a:cubicBezTo>
                  <a:cubicBezTo>
                    <a:pt x="48" y="25"/>
                    <a:pt x="47" y="26"/>
                    <a:pt x="47" y="28"/>
                  </a:cubicBezTo>
                  <a:cubicBezTo>
                    <a:pt x="47" y="32"/>
                    <a:pt x="49" y="30"/>
                    <a:pt x="49" y="32"/>
                  </a:cubicBezTo>
                  <a:cubicBezTo>
                    <a:pt x="50" y="37"/>
                    <a:pt x="52" y="37"/>
                    <a:pt x="52" y="39"/>
                  </a:cubicBezTo>
                  <a:cubicBezTo>
                    <a:pt x="52" y="42"/>
                    <a:pt x="51" y="44"/>
                    <a:pt x="48" y="46"/>
                  </a:cubicBezTo>
                  <a:cubicBezTo>
                    <a:pt x="62" y="53"/>
                    <a:pt x="63" y="54"/>
                    <a:pt x="63" y="60"/>
                  </a:cubicBezTo>
                  <a:cubicBezTo>
                    <a:pt x="63" y="72"/>
                    <a:pt x="63" y="72"/>
                    <a:pt x="63" y="72"/>
                  </a:cubicBezTo>
                  <a:lnTo>
                    <a:pt x="82" y="72"/>
                  </a:lnTo>
                  <a:close/>
                  <a:moveTo>
                    <a:pt x="42" y="51"/>
                  </a:moveTo>
                  <a:cubicBezTo>
                    <a:pt x="34" y="47"/>
                    <a:pt x="31" y="45"/>
                    <a:pt x="31" y="39"/>
                  </a:cubicBezTo>
                  <a:cubicBezTo>
                    <a:pt x="31" y="35"/>
                    <a:pt x="34" y="36"/>
                    <a:pt x="35" y="29"/>
                  </a:cubicBezTo>
                  <a:cubicBezTo>
                    <a:pt x="35" y="27"/>
                    <a:pt x="37" y="29"/>
                    <a:pt x="38" y="23"/>
                  </a:cubicBezTo>
                  <a:cubicBezTo>
                    <a:pt x="38" y="20"/>
                    <a:pt x="37" y="20"/>
                    <a:pt x="37" y="20"/>
                  </a:cubicBezTo>
                  <a:cubicBezTo>
                    <a:pt x="37" y="20"/>
                    <a:pt x="37" y="16"/>
                    <a:pt x="37" y="13"/>
                  </a:cubicBezTo>
                  <a:cubicBezTo>
                    <a:pt x="38" y="10"/>
                    <a:pt x="36" y="0"/>
                    <a:pt x="24" y="0"/>
                  </a:cubicBezTo>
                  <a:cubicBezTo>
                    <a:pt x="13" y="0"/>
                    <a:pt x="11" y="10"/>
                    <a:pt x="11" y="13"/>
                  </a:cubicBezTo>
                  <a:cubicBezTo>
                    <a:pt x="12" y="16"/>
                    <a:pt x="12" y="20"/>
                    <a:pt x="12" y="20"/>
                  </a:cubicBezTo>
                  <a:cubicBezTo>
                    <a:pt x="12" y="20"/>
                    <a:pt x="11" y="20"/>
                    <a:pt x="11" y="23"/>
                  </a:cubicBezTo>
                  <a:cubicBezTo>
                    <a:pt x="11" y="29"/>
                    <a:pt x="14" y="27"/>
                    <a:pt x="14" y="29"/>
                  </a:cubicBezTo>
                  <a:cubicBezTo>
                    <a:pt x="15" y="36"/>
                    <a:pt x="18" y="35"/>
                    <a:pt x="18" y="39"/>
                  </a:cubicBezTo>
                  <a:cubicBezTo>
                    <a:pt x="18" y="45"/>
                    <a:pt x="15" y="47"/>
                    <a:pt x="7" y="51"/>
                  </a:cubicBezTo>
                  <a:cubicBezTo>
                    <a:pt x="4" y="52"/>
                    <a:pt x="0" y="53"/>
                    <a:pt x="0" y="5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57" y="72"/>
                    <a:pt x="57" y="63"/>
                    <a:pt x="57" y="61"/>
                  </a:cubicBezTo>
                  <a:cubicBezTo>
                    <a:pt x="57" y="58"/>
                    <a:pt x="50" y="54"/>
                    <a:pt x="42" y="5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8694" tIns="49347" rIns="98694" bIns="49347" numCol="1" anchor="t" anchorCtr="0" compatLnSpc="1">
              <a:prstTxWarp prst="textNoShape">
                <a:avLst/>
              </a:prstTxWarp>
            </a:bodyPr>
            <a:lstStyle/>
            <a:p>
              <a:pPr defTabSz="986912" fontAlgn="base">
                <a:spcBef>
                  <a:spcPct val="0"/>
                </a:spcBef>
                <a:spcAft>
                  <a:spcPct val="0"/>
                </a:spcAft>
              </a:pPr>
              <a:endParaRPr lang="en-GB" sz="2051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3757326" y="6041672"/>
            <a:ext cx="1162374" cy="1169563"/>
            <a:chOff x="3290392" y="4915070"/>
            <a:chExt cx="935162" cy="940946"/>
          </a:xfrm>
        </p:grpSpPr>
        <p:pic>
          <p:nvPicPr>
            <p:cNvPr id="55" name="Рисунок 5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2742" y="5047672"/>
              <a:ext cx="670463" cy="675742"/>
            </a:xfrm>
            <a:prstGeom prst="rect">
              <a:avLst/>
            </a:prstGeom>
          </p:spPr>
        </p:pic>
        <p:sp>
          <p:nvSpPr>
            <p:cNvPr id="98" name="Скругленный прямоугольник 97"/>
            <p:cNvSpPr/>
            <p:nvPr/>
          </p:nvSpPr>
          <p:spPr>
            <a:xfrm>
              <a:off x="3290392" y="4915070"/>
              <a:ext cx="935162" cy="940946"/>
            </a:xfrm>
            <a:prstGeom prst="roundRect">
              <a:avLst>
                <a:gd name="adj" fmla="val 6507"/>
              </a:avLst>
            </a:prstGeom>
            <a:noFill/>
            <a:ln w="19050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1703388" algn="ctr">
                <a:tabLst>
                  <a:tab pos="1524000" algn="l"/>
                </a:tabLst>
              </a:pPr>
              <a:endParaRPr lang="ru-RU" sz="1100" b="1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01" name="Elbow Connector 187"/>
          <p:cNvCxnSpPr>
            <a:stCxn id="78" idx="3"/>
            <a:endCxn id="98" idx="3"/>
          </p:cNvCxnSpPr>
          <p:nvPr/>
        </p:nvCxnSpPr>
        <p:spPr>
          <a:xfrm flipH="1">
            <a:off x="4919700" y="2640741"/>
            <a:ext cx="222033" cy="3985713"/>
          </a:xfrm>
          <a:prstGeom prst="bentConnector3">
            <a:avLst>
              <a:gd name="adj1" fmla="val -102958"/>
            </a:avLst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87"/>
          <p:cNvCxnSpPr>
            <a:stCxn id="74" idx="1"/>
            <a:endCxn id="93" idx="0"/>
          </p:cNvCxnSpPr>
          <p:nvPr/>
        </p:nvCxnSpPr>
        <p:spPr>
          <a:xfrm rot="10800000" flipV="1">
            <a:off x="1731058" y="4522984"/>
            <a:ext cx="848275" cy="706035"/>
          </a:xfrm>
          <a:prstGeom prst="bentConnector2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 flipV="1">
            <a:off x="4338262" y="5029201"/>
            <a:ext cx="0" cy="961267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flipV="1">
            <a:off x="3099773" y="3036640"/>
            <a:ext cx="0" cy="947140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/>
          <p:nvPr/>
        </p:nvCxnSpPr>
        <p:spPr>
          <a:xfrm>
            <a:off x="3364561" y="3036640"/>
            <a:ext cx="0" cy="947140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4338262" y="3036640"/>
            <a:ext cx="0" cy="947140"/>
          </a:xfrm>
          <a:prstGeom prst="straightConnector1">
            <a:avLst/>
          </a:prstGeom>
          <a:ln w="76200">
            <a:solidFill>
              <a:schemeClr val="bg1">
                <a:lumMod val="50000"/>
                <a:alpha val="50000"/>
              </a:schemeClr>
            </a:solidFill>
            <a:headEnd type="none" w="med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292"/>
          <p:cNvSpPr/>
          <p:nvPr/>
        </p:nvSpPr>
        <p:spPr>
          <a:xfrm>
            <a:off x="4429236" y="5681420"/>
            <a:ext cx="277842" cy="27784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kern="0" dirty="0">
                <a:solidFill>
                  <a:srgbClr val="FFFFFF"/>
                </a:solidFill>
                <a:latin typeface="Arial"/>
                <a:cs typeface="+mn-cs"/>
              </a:rPr>
              <a:t>5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6" name="Oval 292"/>
          <p:cNvSpPr/>
          <p:nvPr/>
        </p:nvSpPr>
        <p:spPr>
          <a:xfrm>
            <a:off x="5205706" y="2186796"/>
            <a:ext cx="369808" cy="369808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8" name="Oval 292"/>
          <p:cNvSpPr/>
          <p:nvPr/>
        </p:nvSpPr>
        <p:spPr>
          <a:xfrm>
            <a:off x="2717584" y="3672553"/>
            <a:ext cx="277842" cy="27784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139" name="Oval 292"/>
          <p:cNvSpPr/>
          <p:nvPr/>
        </p:nvSpPr>
        <p:spPr>
          <a:xfrm>
            <a:off x="3447768" y="3054534"/>
            <a:ext cx="277842" cy="27784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0" name="Oval 292"/>
          <p:cNvSpPr/>
          <p:nvPr/>
        </p:nvSpPr>
        <p:spPr>
          <a:xfrm>
            <a:off x="2249142" y="4152553"/>
            <a:ext cx="277842" cy="27784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Oval 292"/>
          <p:cNvSpPr/>
          <p:nvPr/>
        </p:nvSpPr>
        <p:spPr>
          <a:xfrm>
            <a:off x="4429236" y="3672553"/>
            <a:ext cx="277842" cy="277842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Oval 292"/>
          <p:cNvSpPr/>
          <p:nvPr/>
        </p:nvSpPr>
        <p:spPr>
          <a:xfrm>
            <a:off x="6461959" y="1572280"/>
            <a:ext cx="337726" cy="337726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2" name="Oval 292"/>
          <p:cNvSpPr/>
          <p:nvPr/>
        </p:nvSpPr>
        <p:spPr>
          <a:xfrm>
            <a:off x="6461959" y="2252657"/>
            <a:ext cx="337726" cy="337726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3" name="Oval 292"/>
          <p:cNvSpPr/>
          <p:nvPr/>
        </p:nvSpPr>
        <p:spPr>
          <a:xfrm>
            <a:off x="6461959" y="3703550"/>
            <a:ext cx="337726" cy="337726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4" name="Oval 292"/>
          <p:cNvSpPr/>
          <p:nvPr/>
        </p:nvSpPr>
        <p:spPr>
          <a:xfrm>
            <a:off x="6461959" y="5517302"/>
            <a:ext cx="337726" cy="337726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5" name="Oval 292"/>
          <p:cNvSpPr/>
          <p:nvPr/>
        </p:nvSpPr>
        <p:spPr>
          <a:xfrm>
            <a:off x="6461959" y="6245766"/>
            <a:ext cx="337726" cy="337726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6" name="Oval 292"/>
          <p:cNvSpPr/>
          <p:nvPr/>
        </p:nvSpPr>
        <p:spPr>
          <a:xfrm>
            <a:off x="6461959" y="7424007"/>
            <a:ext cx="337726" cy="337726"/>
          </a:xfrm>
          <a:prstGeom prst="ellipse">
            <a:avLst/>
          </a:prstGeom>
          <a:solidFill>
            <a:srgbClr val="00A1DE"/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5" name="Группа 44"/>
          <p:cNvGrpSpPr/>
          <p:nvPr/>
        </p:nvGrpSpPr>
        <p:grpSpPr>
          <a:xfrm>
            <a:off x="2411576" y="3900629"/>
            <a:ext cx="1244710" cy="1244710"/>
            <a:chOff x="-1167900" y="2055274"/>
            <a:chExt cx="2233307" cy="2233307"/>
          </a:xfrm>
        </p:grpSpPr>
        <p:pic>
          <p:nvPicPr>
            <p:cNvPr id="46" name="Рисунок 4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67900" y="2055274"/>
              <a:ext cx="2233307" cy="2233307"/>
            </a:xfrm>
            <a:prstGeom prst="rect">
              <a:avLst/>
            </a:prstGeom>
          </p:spPr>
        </p:pic>
        <p:sp>
          <p:nvSpPr>
            <p:cNvPr id="47" name="Овал 46"/>
            <p:cNvSpPr/>
            <p:nvPr/>
          </p:nvSpPr>
          <p:spPr>
            <a:xfrm>
              <a:off x="-388997" y="2868348"/>
              <a:ext cx="650389" cy="65038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800" dirty="0" smtClean="0"/>
                <a:t>₽</a:t>
              </a:r>
              <a:endParaRPr lang="ru-RU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158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7874" y="2764472"/>
            <a:ext cx="11064240" cy="3111818"/>
          </a:xfrm>
          <a:prstGeom prst="rect">
            <a:avLst/>
          </a:prstGeom>
          <a:solidFill>
            <a:srgbClr val="E7F5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Акционерное общество «Федеральная корпорация </a:t>
            </a:r>
            <a:br>
              <a:rPr 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 развитию малого и среднего предпринимательства»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Москва, Славянская площадь, д. 4, стр. 1, тел. +7 495 698 98 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www.corpmsp.ru</a:t>
            </a:r>
            <a:r>
              <a:rPr lang="ru-RU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800" u="sng" dirty="0">
                <a:hlinkClick r:id="rId2"/>
              </a:rPr>
              <a:t>info</a:t>
            </a:r>
            <a:r>
              <a:rPr lang="ru-RU" sz="2800" u="sng" dirty="0">
                <a:hlinkClick r:id="rId2"/>
              </a:rPr>
              <a:t>@</a:t>
            </a:r>
            <a:r>
              <a:rPr lang="en-US" sz="2800" u="sng" dirty="0" err="1">
                <a:hlinkClick r:id="rId2"/>
              </a:rPr>
              <a:t>corpmsp</a:t>
            </a:r>
            <a:r>
              <a:rPr lang="ru-RU" sz="2800" u="sng" dirty="0">
                <a:hlinkClick r:id="rId2"/>
              </a:rPr>
              <a:t>.</a:t>
            </a:r>
            <a:r>
              <a:rPr lang="en-US" sz="2800" u="sng" dirty="0" err="1">
                <a:hlinkClick r:id="rId2"/>
              </a:rPr>
              <a:t>ru</a:t>
            </a:r>
            <a:r>
              <a:rPr lang="ru-RU" sz="2800" dirty="0"/>
              <a:t>.</a:t>
            </a:r>
            <a:endParaRPr lang="en-GB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3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19_Blank 1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FFFFFF"/>
      </a:accent3>
      <a:accent4>
        <a:srgbClr val="000000"/>
      </a:accent4>
      <a:accent5>
        <a:srgbClr val="AAACBD"/>
      </a:accent5>
      <a:accent6>
        <a:srgbClr val="84C000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9_Blank 1">
        <a:dk1>
          <a:srgbClr val="000000"/>
        </a:dk1>
        <a:lt1>
          <a:srgbClr val="FFFFFF"/>
        </a:lt1>
        <a:dk2>
          <a:srgbClr val="002776"/>
        </a:dk2>
        <a:lt2>
          <a:srgbClr val="FFFFFF"/>
        </a:lt2>
        <a:accent1>
          <a:srgbClr val="002776"/>
        </a:accent1>
        <a:accent2>
          <a:srgbClr val="92D400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84C000"/>
        </a:accent6>
        <a:hlink>
          <a:srgbClr val="00A1DE"/>
        </a:hlink>
        <a:folHlink>
          <a:srgbClr val="72C7E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147637</TotalTime>
  <Words>1195</Words>
  <Application>Microsoft Office PowerPoint</Application>
  <PresentationFormat>Произвольный</PresentationFormat>
  <Paragraphs>96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Courier New</vt:lpstr>
      <vt:lpstr>Times New Roman</vt:lpstr>
      <vt:lpstr>Title</vt:lpstr>
      <vt:lpstr>Финансовая поддержка субъектов МСП</vt:lpstr>
      <vt:lpstr>Программа стимулирования кредитования  субъектов малого и среднего предпринимательства  «ПРОГРАММА 6,5»</vt:lpstr>
      <vt:lpstr>Условия Программы 6,5 % и уполномоченные банки</vt:lpstr>
      <vt:lpstr>Базовые требования к условиям кредитования конечных заемщиков</vt:lpstr>
      <vt:lpstr>Базовые требования к конечным заемщикам*</vt:lpstr>
      <vt:lpstr>Порядок получения Уполномоченным банком кредитов Банка России</vt:lpstr>
      <vt:lpstr>Презентация PowerPoint</vt:lpstr>
    </vt:vector>
  </TitlesOfParts>
  <Company>Deloitte &amp; Touche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– Times New Roman 26pt Line spacing 26pt</dc:title>
  <dc:creator>ladmin</dc:creator>
  <cp:lastModifiedBy>Senchilo</cp:lastModifiedBy>
  <cp:revision>4316</cp:revision>
  <cp:lastPrinted>2016-04-15T07:45:17Z</cp:lastPrinted>
  <dcterms:created xsi:type="dcterms:W3CDTF">2010-08-23T12:41:44Z</dcterms:created>
  <dcterms:modified xsi:type="dcterms:W3CDTF">2016-05-10T05:40:43Z</dcterms:modified>
</cp:coreProperties>
</file>